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embeddedFontLst>
    <p:embeddedFont>
      <p:font typeface="Lato"/>
      <p:boldItalic r:id="rId20"/>
      <p:regular r:id="rId21"/>
      <p:italic r:id="rId22"/>
      <p:bold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Lato-boldItalic.fntdata"/><Relationship Id="rId21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3" Type="http://schemas.openxmlformats.org/officeDocument/2006/relationships/font" Target="fonts/Lato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2f8f586-4fe7-44f7-80f8-7d2ed93da000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356" y="2027309"/>
            <a:ext cx="8192214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Payment Analytics Dashboard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2314" y="3445761"/>
            <a:ext cx="8192215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Analytics Dashboard using Apache Cassandra</a:t>
            </a:r>
            <a:endParaRPr lang="en-US" sz="1350" dirty="0"/>
          </a:p>
          <a:p>
            <a:pPr algn="ctr">
              <a:lnSpc>
                <a:spcPts val="2160"/>
              </a:lnSpc>
            </a:pP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3414" y="3384928"/>
            <a:ext cx="2523649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Learning Cassandra's eventual consistency model and tuning read/write consistency levels for our needs.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6143414" y="2567552"/>
            <a:ext cx="2523887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18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Consistency: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210606" y="3520380"/>
            <a:ext cx="25241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Configuring the Python script to correctly communicate with the containerized database.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10606" y="2684944"/>
            <a:ext cx="2524125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18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Docker Networking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6250" y="3520380"/>
            <a:ext cx="2524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Moving from SQL joins and normalization to NoSQL's query-first denormalization.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93642" y="2684944"/>
            <a:ext cx="2524065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18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Paradigm Shift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593642" y="866307"/>
            <a:ext cx="2276654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00"/>
              </a:lnSpc>
            </a:pPr>
            <a:r>
              <a:rPr lang="en-US" sz="30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Challenges Faced</a:t>
            </a:r>
            <a:endParaRPr lang="en-US" sz="3000" dirty="0"/>
          </a:p>
        </p:txBody>
      </p:sp>
      <p:pic>
        <p:nvPicPr>
          <p:cNvPr id="10" name="Image 0" descr="https://pitch-assets-ccb95893-de3f-4266-973c-20049231b248.s3.eu-west-1.amazonaws.com/6a91c497-2a23-4d67-87a0-a9b637c77533?pitch-bytes=601873&amp;pitch-content-type=image%2Fpng">    </p:cNvPr>
          <p:cNvPicPr>
            <a:picLocks noChangeAspect="1"/>
          </p:cNvPicPr>
          <p:nvPr/>
        </p:nvPicPr>
        <p:blipFill>
          <a:blip r:embed="rId1"/>
          <a:srcRect l="0" r="0" t="28660" b="28660"/>
          <a:stretch/>
        </p:blipFill>
        <p:spPr>
          <a:xfrm>
            <a:off x="3214152" y="235489"/>
            <a:ext cx="4820617" cy="2057400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9729" y="477238"/>
            <a:ext cx="38100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 &amp; Future Scope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7515" y="1276590"/>
            <a:ext cx="5281553" cy="3291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Successfully demonstrated a scalable, write-optimized NoSQL architecture for modern FinTech applications using Apache Cassandra.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Enhancements: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Apache Kafka: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create a more robust, decoupled streaming pipeline for handling massive traffic spikes.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Cloud Deployment: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Deploy on a 3-node cloud cluster (AWS/GCP) for true fault tolerance and global distribution.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ML-Based Fraud Detection: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Replace rule-based logic with a machine learning model for more sophisticated, adaptive fraud detection.</a:t>
            </a:r>
            <a:endParaRPr lang="en-US" sz="1350" dirty="0"/>
          </a:p>
          <a:p>
            <a:pPr algn="l">
              <a:lnSpc>
                <a:spcPts val="2160"/>
              </a:lnSpc>
            </a:pP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365a1e1f-a0db-4ec9-b164-d6c672473c03?pitch-bytes=822646&amp;pitch-content-type=image%2Fpng">    </p:cNvPr>
          <p:cNvPicPr>
            <a:picLocks noChangeAspect="1"/>
          </p:cNvPicPr>
          <p:nvPr/>
        </p:nvPicPr>
        <p:blipFill>
          <a:blip r:embed="rId1"/>
          <a:srcRect l="6666" r="5678" t="0" b="0"/>
          <a:stretch/>
        </p:blipFill>
        <p:spPr>
          <a:xfrm>
            <a:off x="5791317" y="1546140"/>
            <a:ext cx="3206094" cy="2054831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7426" y="3465962"/>
            <a:ext cx="8191202" cy="50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57"/>
              </a:lnSpc>
            </a:pPr>
            <a:r>
              <a:rPr lang="en-US" sz="33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You!!</a:t>
            </a:r>
            <a:endParaRPr lang="en-US" sz="3298" dirty="0"/>
          </a:p>
        </p:txBody>
      </p:sp>
      <p:pic>
        <p:nvPicPr>
          <p:cNvPr id="4" name="Image 0" descr="https://pitch-assets-ccb95893-de3f-4266-973c-20049231b248.s3.eu-west-1.amazonaws.com/de1c1c09-2a80-4592-a17f-bf9a0eaa7240?pitch-bytes=158054&amp;pitch-content-type=image%2Fjpeg">    </p:cNvPr>
          <p:cNvPicPr>
            <a:picLocks noChangeAspect="1"/>
          </p:cNvPicPr>
          <p:nvPr/>
        </p:nvPicPr>
        <p:blipFill>
          <a:blip r:embed="rId1"/>
          <a:srcRect l="7011" r="7011" t="0" b="0"/>
          <a:stretch/>
        </p:blipFill>
        <p:spPr>
          <a:xfrm>
            <a:off x="376490" y="894687"/>
            <a:ext cx="2657798" cy="20574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0ae73628-f691-4e12-a15f-553f48277953?pitch-bytes=21158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358879" y="894687"/>
            <a:ext cx="2743200" cy="20574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1df455e8-50e8-4e42-b7d2-c46b1e9242c7?pitch-bytes=95645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524668" y="894687"/>
            <a:ext cx="2263140" cy="2057400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299" y="2373630"/>
            <a:ext cx="36195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Problem Statement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f0356114-ee65-4940-b3d6-1d03ca639e2e?pitch-bytes=17939&amp;pitch-content-type=image%2Fjpeg">    </p:cNvPr>
          <p:cNvPicPr>
            <a:picLocks noChangeAspect="1"/>
          </p:cNvPicPr>
          <p:nvPr/>
        </p:nvPicPr>
        <p:blipFill>
          <a:blip r:embed="rId1"/>
          <a:srcRect l="14447" r="16432" t="0" b="0"/>
          <a:stretch/>
        </p:blipFill>
        <p:spPr>
          <a:xfrm>
            <a:off x="4569255" y="0"/>
            <a:ext cx="4572000" cy="514454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035" y="215175"/>
            <a:ext cx="3810000" cy="79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Solution - NoSQL &amp; Apache Cassandra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83189" y="1214493"/>
            <a:ext cx="4902517" cy="33375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9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Choice: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Apache Cassandra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9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Masterless Architecture: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No single point of failure; all nodes are equal.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9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Linear Scalability: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Add more nodes to increase throughput and storage.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9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Write Optimization: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Append-only log structure enables incredibly fast, durable writes.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9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Built-in Aggregations: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Specialized data types like Counters for real-time metrics.</a:t>
            </a:r>
            <a:endParaRPr lang="en-US" sz="1350" dirty="0"/>
          </a:p>
          <a:p>
            <a:pPr algn="l">
              <a:lnSpc>
                <a:spcPts val="2160"/>
              </a:lnSpc>
            </a:pPr>
            <a:r>
              <a:rPr lang="en-US" sz="9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is specifically designed for: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Font typeface="+mj-lt"/>
              <a:buAutoNum type="arabicPeriod" startAt="1"/>
            </a:pPr>
            <a:r>
              <a:rPr lang="en-US" sz="900" b="1" spc="12" kern="0" dirty="0">
                <a:solidFill>
                  <a:srgbClr val="54546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Availability: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Its masterless, peer-to-peer architecture means the system stays up even if nodes fail.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Font typeface="+mj-lt"/>
              <a:buAutoNum type="arabicPeriod" startAt="1"/>
            </a:pPr>
            <a:r>
              <a:rPr lang="en-US" sz="900" b="1" spc="12" kern="0" dirty="0">
                <a:solidFill>
                  <a:srgbClr val="54546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Massive Write Speed: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It uses a commit log and memtable structure, making writing data incredibly fast and sequential, avoiding random disk I/O.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Font typeface="+mj-lt"/>
              <a:buAutoNum type="arabicPeriod" startAt="1"/>
            </a:pPr>
            <a:r>
              <a:rPr lang="en-US" sz="900" b="1" spc="12" kern="0" dirty="0">
                <a:solidFill>
                  <a:srgbClr val="54546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Counters: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It allows us to track metrics like 'Total Spending' with atomic increments, so we don't need to read and sum millions of rows on every dashboard load.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6b983498-898d-429a-8750-67c13131b282?pitch-bytes=41132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93467" y="477935"/>
            <a:ext cx="3807824" cy="255838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83134" y="356565"/>
            <a:ext cx="6787277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Model - Cassandra vs. MongoDB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893859" y="1702073"/>
            <a:ext cx="678656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33344465-7e80-4c16-ab63-58ba6ce6c122?pitch-bytes=1207687&amp;pitch-content-type=image%2Fpng">    </p:cNvPr>
          <p:cNvPicPr>
            <a:picLocks noChangeAspect="1"/>
          </p:cNvPicPr>
          <p:nvPr/>
        </p:nvPicPr>
        <p:blipFill>
          <a:blip r:embed="rId1"/>
          <a:srcRect l="0" r="0" t="9" b="9"/>
          <a:stretch/>
        </p:blipFill>
        <p:spPr>
          <a:xfrm>
            <a:off x="1989637" y="976746"/>
            <a:ext cx="4977406" cy="27957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6250" y="3844485"/>
            <a:ext cx="819150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Cassandra: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Columnar Store (Wide-Column), Schema-based, Optimized for Writes (Log-structured), CQL (SQL-like).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MongoDB: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Document Store (BSON/JSON), Schemaless, Flexible Nested Data.</a:t>
            </a:r>
            <a:endParaRPr lang="en-US" sz="135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205" y="3169259"/>
            <a:ext cx="6786563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 Architecture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7246" y="3842157"/>
            <a:ext cx="6786562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Ingestion Layer:</a:t>
            </a:r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script simulating a payment gateway.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Storage Layer:</a:t>
            </a:r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Apache Cassandra 4.0 running in a Docker container.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Presentation Layer:</a:t>
            </a:r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Streamlit dashboard for live data visualization.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078d3a22-12b2-4275-b425-da8127bd31da?pitch-bytes=905541&amp;pitch-content-type=image%2Fpng">    </p:cNvPr>
          <p:cNvPicPr>
            <a:picLocks noChangeAspect="1"/>
          </p:cNvPicPr>
          <p:nvPr/>
        </p:nvPicPr>
        <p:blipFill>
          <a:blip r:embed="rId1"/>
          <a:srcRect l="0" r="0" t="33940" b="0"/>
          <a:stretch/>
        </p:blipFill>
        <p:spPr>
          <a:xfrm>
            <a:off x="680269" y="137442"/>
            <a:ext cx="7775335" cy="2885603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8391" y="305665"/>
            <a:ext cx="3810000" cy="79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Schema (Query-First Design)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7515" y="1186288"/>
            <a:ext cx="3809881" cy="3291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160"/>
              </a:lnSpc>
            </a:pP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NoSQL Principle: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Design tables based on queries, not on normalizing data.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 1: transactions_by_user (Log)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Purpose: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Retrieve a user's full transaction history.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Partition Key: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user_id (groups a user's data together).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Clustering Key: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transaction_time DESC (shows latest transactions first).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 2: spending_by_user_category_month (Aggregates)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Purpose: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Instantly get total spending per category.</a:t>
            </a:r>
            <a:endParaRPr lang="en-US" sz="1350" dirty="0"/>
          </a:p>
          <a:p>
            <a:pPr algn="l" lvl="1" marL="381000" indent="-190500">
              <a:lnSpc>
                <a:spcPts val="2160"/>
              </a:lnSpc>
              <a:buSzPct val="100000"/>
              <a:buChar char="•"/>
            </a:pPr>
            <a:r>
              <a:rPr lang="en-US" sz="11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Uses a counter data type for atomic, real-time increments.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6793e30f-b12f-4fa2-be66-2913925d680a?pitch-bytes=8569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14727" y="1546140"/>
            <a:ext cx="3657600" cy="2054831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0553" y="477048"/>
            <a:ext cx="3810000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Implementation Tech Stack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10948" y="1586516"/>
            <a:ext cx="3809881" cy="24688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Apache Cassandra 4.0 (Docker)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3.9 with DataStax cassandra-driver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Streamlit for rapid dashboard development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Containerization: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Docker for environment consistency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Source:</a:t>
            </a:r>
            <a:pPr algn="l">
              <a:lnSpc>
                <a:spcPts val="2160"/>
              </a:lnSpc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Synthetic dataset reflecting real-world payment patterns.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f985de0b-58da-4f1b-ba45-042e911f9f8e?pitch-bytes=97913&amp;pitch-content-type=image%2Fpng">    </p:cNvPr>
          <p:cNvPicPr>
            <a:picLocks noChangeAspect="1"/>
          </p:cNvPicPr>
          <p:nvPr/>
        </p:nvPicPr>
        <p:blipFill>
          <a:blip r:embed="rId1"/>
          <a:srcRect l="24582" r="24494" t="19005" b="19455"/>
          <a:stretch/>
        </p:blipFill>
        <p:spPr>
          <a:xfrm>
            <a:off x="4021414" y="1073036"/>
            <a:ext cx="4939877" cy="3000421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161" y="477488"/>
            <a:ext cx="8192274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6161" y="1458913"/>
            <a:ext cx="8142804" cy="1903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spcAft>
                <a:spcPts val="675"/>
              </a:spcAft>
              <a:buSzPct val="100000"/>
              <a:buFont typeface="+mj-lt"/>
              <a:buAutoNum type="arabicPeriod" startAt="1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Asynchronous Pipeline: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producer doesn't wait for the database to say "OK" before sending the next transaction. This simulates high-throughput industrial systems.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spcAft>
                <a:spcPts val="675"/>
              </a:spcAft>
              <a:buSzPct val="100000"/>
              <a:buFont typeface="+mj-lt"/>
              <a:buAutoNum type="arabicPeriod" startAt="1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Fraud Rules: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Simple logic to flag high-value transactions instantly.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spcAft>
                <a:spcPts val="675"/>
              </a:spcAft>
              <a:buSzPct val="100000"/>
              <a:buFont typeface="+mj-lt"/>
              <a:buAutoNum type="arabicPeriod" startAt="1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Zero-Latency Aggregation: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"Spending by Category" chart loads instantly because the math is done 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i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during the write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not the read</a:t>
            </a:r>
            <a:endParaRPr lang="en-US" sz="1350" dirty="0"/>
          </a:p>
          <a:p>
            <a:pPr algn="l" marL="190500" indent="-190500">
              <a:lnSpc>
                <a:spcPts val="2160"/>
              </a:lnSpc>
              <a:spcAft>
                <a:spcPts val="675"/>
              </a:spcAft>
              <a:buSzPct val="100000"/>
              <a:buFont typeface="+mj-lt"/>
              <a:buAutoNum type="arabicPeriod" startAt="1"/>
            </a:pPr>
            <a:r>
              <a:rPr lang="en-US" sz="1400" b="1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Sub-Second Data Freshness:</a:t>
            </a:r>
            <a:pPr algn="l">
              <a:lnSpc>
                <a:spcPts val="2160"/>
              </a:lnSpc>
              <a:spcAft>
                <a:spcPts val="675"/>
              </a:spcAft>
            </a:pPr>
            <a:r>
              <a:rPr lang="en-US" sz="1400" b="0" spc="12" kern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From transaction generation to dashboard visualization.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3359414"/>
            <a:ext cx="18334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100" b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is it important? More importantly, why does it matter? </a:t>
            </a:r>
            <a:endParaRPr lang="en-US" sz="1125" dirty="0"/>
          </a:p>
        </p:txBody>
      </p:sp>
      <p:sp>
        <p:nvSpPr>
          <p:cNvPr id="4" name="Text 1"/>
          <p:cNvSpPr/>
          <p:nvPr/>
        </p:nvSpPr>
        <p:spPr>
          <a:xfrm>
            <a:off x="6835131" y="3071006"/>
            <a:ext cx="18334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100" b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matters too! Now you just need to convince your audience with facts (or GIFs). </a:t>
            </a:r>
            <a:endParaRPr lang="en-US" sz="1125" dirty="0"/>
          </a:p>
        </p:txBody>
      </p:sp>
      <p:sp>
        <p:nvSpPr>
          <p:cNvPr id="5" name="Text 2"/>
          <p:cNvSpPr/>
          <p:nvPr/>
        </p:nvSpPr>
        <p:spPr>
          <a:xfrm>
            <a:off x="4571269" y="3359970"/>
            <a:ext cx="18335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100" b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Write as much or as little as you want. Remember to explain why it matters.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2460092" y="3359970"/>
            <a:ext cx="18335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100" b="0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 already know that it’s important. But what about your listeners?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476250" y="2760915"/>
            <a:ext cx="183344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key point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458701" y="2760915"/>
            <a:ext cx="183350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Another point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13385" y="2760915"/>
            <a:ext cx="183356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third point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832587" y="2760915"/>
            <a:ext cx="183356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400" b="1" spc="12" kern="0" dirty="0">
                <a:solidFill>
                  <a:srgbClr val="939DA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final point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6250" y="476250"/>
            <a:ext cx="8191501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20"/>
              </a:lnSpc>
            </a:pPr>
            <a:r>
              <a:rPr lang="en-US" sz="2400" b="1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</a:t>
            </a:r>
            <a:endParaRPr lang="en-US" sz="2400" dirty="0"/>
          </a:p>
        </p:txBody>
      </p:sp>
      <p:pic>
        <p:nvPicPr>
          <p:cNvPr id="12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Payment Analytics Dashboard</dc:title>
  <dc:subject>PptxGenJS Presentation</dc:subject>
  <dc:creator>Pitch Software GmbH</dc:creator>
  <cp:lastModifiedBy>Pitch Software GmbH</cp:lastModifiedBy>
  <cp:revision>1</cp:revision>
  <dcterms:created xsi:type="dcterms:W3CDTF">2025-11-26T00:50:19Z</dcterms:created>
  <dcterms:modified xsi:type="dcterms:W3CDTF">2025-11-26T00:50:19Z</dcterms:modified>
</cp:coreProperties>
</file>